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</p:sldIdLst>
  <p:sldSz cx="7777163" cy="10475913"/>
  <p:notesSz cx="6858000" cy="9144000"/>
  <p:custDataLst>
    <p:tags r:id="rId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99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114" y="-2220"/>
      </p:cViewPr>
      <p:guideLst>
        <p:guide orient="horz" pos="3299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trade@shantui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shantui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6782" cy="1047616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504807" y="2319596"/>
            <a:ext cx="1533738" cy="254162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1200" b="1" i="0" u="none" strike="noStrike" dirty="0">
                <a:solidFill>
                  <a:srgbClr val="231F20"/>
                </a:solidFill>
                <a:latin typeface="Arial"/>
              </a:rPr>
              <a:t>Погрузчик с бортовым поворотом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699662" y="9363105"/>
            <a:ext cx="1776215" cy="192813"/>
          </a:xfrm>
          <a:prstGeom prst="rect">
            <a:avLst/>
          </a:prstGeom>
          <a:noFill/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1000" b="0" i="0" u="none" strike="noStrike">
                <a:latin typeface="Arial"/>
              </a:rPr>
              <a:t>Сделаем строительство проще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01809" y="9406926"/>
            <a:ext cx="2506566" cy="692373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/>
          <a:p>
            <a:pPr marL="1077913" indent="-1077913" rtl="0"/>
            <a:r>
              <a:rPr lang="ru" sz="700" b="0" i="0" u="none" strike="noStrike">
                <a:latin typeface="Arial"/>
              </a:rPr>
              <a:t>Модель двигателя:	Kubota V3307-TE5A</a:t>
            </a:r>
            <a:endParaRPr lang="en-US" sz="700">
              <a:latin typeface="Arial"/>
            </a:endParaRPr>
          </a:p>
          <a:p>
            <a:pPr marL="1077913" indent="-1077913" rtl="0"/>
            <a:r>
              <a:rPr lang="ru" sz="700" b="0" i="0" u="none" strike="noStrike">
                <a:latin typeface="Arial"/>
              </a:rPr>
              <a:t>Мощность:	55,4 кВт/ 2600 об/мин</a:t>
            </a:r>
            <a:endParaRPr lang="en-US" sz="700">
              <a:latin typeface="Arial"/>
            </a:endParaRPr>
          </a:p>
          <a:p>
            <a:pPr marL="1077913" indent="-1077913" rtl="0"/>
            <a:r>
              <a:rPr lang="ru" sz="700" b="0" i="0" u="none" strike="noStrike">
                <a:latin typeface="Arial"/>
              </a:rPr>
              <a:t>Рабочая масса:	4000 кг</a:t>
            </a:r>
            <a:endParaRPr lang="en-US" sz="700">
              <a:latin typeface="Arial"/>
            </a:endParaRPr>
          </a:p>
          <a:p>
            <a:pPr marL="1077913" indent="-1077913" rtl="0"/>
            <a:r>
              <a:rPr lang="ru" sz="700" b="0" i="0" u="none" strike="noStrike">
                <a:latin typeface="Arial"/>
              </a:rPr>
              <a:t>Вместимость ковша:	0,5 м</a:t>
            </a:r>
            <a:r>
              <a:rPr lang="ru" sz="900" b="0" i="0" u="none" strike="noStrike" baseline="30000">
                <a:latin typeface="Arial"/>
              </a:rPr>
              <a:t>3</a:t>
            </a:r>
            <a:endParaRPr lang="en-US" sz="900" baseline="30000">
              <a:latin typeface="Arial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D6E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775448" cy="104759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91312" y="591312"/>
            <a:ext cx="3901440" cy="43281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lstStyle/>
          <a:p>
            <a:pPr indent="0" rtl="0"/>
            <a:r>
              <a:rPr lang="ru" sz="2400" b="1" i="0" u="none" strike="noStrike">
                <a:solidFill>
                  <a:srgbClr val="6D6E71"/>
                </a:solidFill>
                <a:latin typeface="Arial"/>
              </a:rPr>
              <a:t>SSL75V-M</a:t>
            </a:r>
            <a:r>
              <a:rPr lang="ru" sz="2400" b="0" i="0" u="none" strike="noStrike">
                <a:solidFill>
                  <a:srgbClr val="6D6E71"/>
                </a:solidFill>
                <a:latin typeface="Arial"/>
              </a:rPr>
              <a:t> </a:t>
            </a:r>
            <a:r>
              <a:rPr lang="ru" sz="2100" b="0" i="0" u="none" strike="noStrike">
                <a:solidFill>
                  <a:srgbClr val="939598"/>
                </a:solidFill>
                <a:latin typeface="Arial"/>
              </a:rPr>
              <a:t>ТЕХНИЧЕСКИЕ ХАРАКТЕРИСТИКИ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326019"/>
              </p:ext>
            </p:extLst>
          </p:nvPr>
        </p:nvGraphicFramePr>
        <p:xfrm>
          <a:off x="603504" y="1304544"/>
          <a:ext cx="3420872" cy="5583936"/>
        </p:xfrm>
        <a:graphic>
          <a:graphicData uri="http://schemas.openxmlformats.org/drawingml/2006/table">
            <a:tbl>
              <a:tblPr/>
              <a:tblGrid>
                <a:gridCol w="447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4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75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9832">
                <a:tc>
                  <a:txBody>
                    <a:bodyPr/>
                    <a:lstStyle/>
                    <a:p>
                      <a:pPr indent="0"/>
                      <a:endParaRPr sz="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F22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ЕД. ИЗМ.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SSL75V-M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ОСНОВНЫЕ ХАРАКТЕРИСТИКИ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Модель двигателя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Kubota V3307-TE5A</a:t>
                      </a:r>
                      <a:endParaRPr lang="en-US" sz="65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Стандарт выбросов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EPA 4F/</a:t>
                      </a:r>
                      <a:r>
                        <a:rPr lang="en-US" sz="6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Stage5</a:t>
                      </a:r>
                      <a:r>
                        <a:rPr lang="ru" sz="6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 ЕС/Китай IV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5072">
                <a:tc>
                  <a:txBody>
                    <a:bodyPr/>
                    <a:lstStyle/>
                    <a:p>
                      <a:pPr indent="0"/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Номинальная мощность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кВт/об/мин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55,4/2600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0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Рабочая масса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кг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Номинальная полезная нагрузка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кг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1360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784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Вместимость ковша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</a:t>
                      </a:r>
                      <a:r>
                        <a:rPr lang="ru" sz="600" b="0" i="0" u="none" strike="noStrike" baseline="3000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en-US" sz="650" baseline="3000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0,5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ДхШхВ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3660x1905x2065</a:t>
                      </a:r>
                      <a:endParaRPr lang="en-US" sz="65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784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СИСТЕМА ДВИГАТЕЛЯ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Модель двигателя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Kubota V3307-TE5A</a:t>
                      </a:r>
                      <a:endParaRPr lang="en-US" sz="65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Номинальная мощность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кВт/л.с.\об/мин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55,4/75\2600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pPr indent="0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Рабочий объем</a:t>
                      </a:r>
                      <a:endParaRPr lang="ru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3,331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6784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Ход поршня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94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Диаметр цилиндра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120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МАССА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Рабочая масса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кг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4000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СИЛОВОЙ АГРЕГАТ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Скорость перемещения - вперед и </a:t>
                      </a:r>
                    </a:p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назад (разгрузка)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км/ч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I</a:t>
                      </a:r>
                      <a:r>
                        <a:rPr lang="ru" sz="8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:</a:t>
                      </a:r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 11,9 км/ч</a:t>
                      </a:r>
                      <a:r>
                        <a:rPr lang="ru" sz="8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;</a:t>
                      </a:r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 II</a:t>
                      </a:r>
                      <a:r>
                        <a:rPr lang="ru" sz="8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:</a:t>
                      </a:r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 19 км/ч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0688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ШИНЫ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Шины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12x16.5-14PR</a:t>
                      </a:r>
                      <a:endParaRPr lang="en-US" sz="65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ГИДРАВЛИЧЕСКАЯ СИСТЕМА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Расход гидравлической линии - стандартный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л/мин/об/мин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6784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Гидравлическое давление погрузчика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МПа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23,5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Расход гидравлической линии - высокий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л/мин/об/мин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110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85928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Гидравлическое давление погрузчика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МПа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23,5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ЭКСПЛУАТАЦИОННЫЕ ХАРАКТЕРИСТИКИ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indent="0" algn="l"/>
                      <a:endParaRPr sz="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/>
                      <a:endParaRPr sz="90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Номинальная полезная грузоподъемность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кг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1360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92024">
                <a:tc>
                  <a:txBody>
                    <a:bodyPr/>
                    <a:lstStyle/>
                    <a:p>
                      <a:pPr indent="0"/>
                      <a:endParaRPr sz="10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Опрокидывающая нагрузка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кг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2720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736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Усилие отрыва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кН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25,2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Тяговое усилие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кН</a:t>
                      </a:r>
                      <a:endParaRPr lang="en-US" sz="65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29,5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281955"/>
              </p:ext>
            </p:extLst>
          </p:nvPr>
        </p:nvGraphicFramePr>
        <p:xfrm>
          <a:off x="4104604" y="2383536"/>
          <a:ext cx="3261395" cy="3950208"/>
        </p:xfrm>
        <a:graphic>
          <a:graphicData uri="http://schemas.openxmlformats.org/drawingml/2006/table">
            <a:tbl>
              <a:tblPr/>
              <a:tblGrid>
                <a:gridCol w="2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8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98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843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3736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6F2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FFFFFF"/>
                          </a:solidFill>
                          <a:latin typeface="Arial"/>
                        </a:rPr>
                        <a:t>РАЗМЕРЫ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2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6E7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76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ЕД. ИЗМ.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SSL75V-M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A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Максимальная рабочая высота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4196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B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Высота пальца ковша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3270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C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Высота крыши кабины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2065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D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Макс. высота при выровненном ковше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3063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E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Длина без навесного оборудования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2915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F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Длина со стандартным ковшом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3687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H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Высота выгрузки по кромке ковша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J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Вылет поднятого ковша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936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M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Колесная база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1200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P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Дорожный просвет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205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R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Передний радиус поворота без навесного оборудования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1338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S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Передний радиус поворота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2214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T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Задний радиус поворота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1742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U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Длина задней части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1088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V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Межосевое расстояние между двумя колесами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1507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W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Ширина ковша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мм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1905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G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Угол опрокидывания при макс. высоте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43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K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Угол наклона ковша к грунту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27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pPr indent="0" algn="l"/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L</a:t>
                      </a:r>
                      <a:endParaRPr lang="ru" sz="6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Угол отката ковша при макс. высоте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91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4592">
                <a:tc>
                  <a:txBody>
                    <a:bodyPr/>
                    <a:lstStyle/>
                    <a:p>
                      <a:pPr indent="0" algn="l"/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Q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-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У</a:t>
                      </a:r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гол свеса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°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 dirty="0">
                          <a:solidFill>
                            <a:srgbClr val="808080"/>
                          </a:solidFill>
                          <a:latin typeface="Arial"/>
                        </a:rPr>
                        <a:t>24,6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716094"/>
              </p:ext>
            </p:extLst>
          </p:nvPr>
        </p:nvGraphicFramePr>
        <p:xfrm>
          <a:off x="4104604" y="1301496"/>
          <a:ext cx="3264562" cy="1072896"/>
        </p:xfrm>
        <a:graphic>
          <a:graphicData uri="http://schemas.openxmlformats.org/drawingml/2006/table">
            <a:tbl>
              <a:tblPr/>
              <a:tblGrid>
                <a:gridCol w="25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1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4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3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endParaRPr sz="9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algn="l" rtl="0"/>
                      <a:r>
                        <a:rPr lang="ru" sz="600" b="1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ЕМКОСТЬ ДЛЯ ЗАПРАВКИ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sz="900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Кожух цепной передачи, с каждой стороны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26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Система охлаждения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11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Картер двигателя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11,2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9832">
                <a:tc>
                  <a:txBody>
                    <a:bodyPr/>
                    <a:lstStyle/>
                    <a:p>
                      <a:endParaRPr sz="9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Топливный бак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90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640">
                <a:tc>
                  <a:txBody>
                    <a:bodyPr/>
                    <a:lstStyle/>
                    <a:p>
                      <a:endParaRPr sz="80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Гидравлический бак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l" rtl="0"/>
                      <a:r>
                        <a:rPr lang="ru" sz="600" b="0" i="0" u="none" strike="noStrike">
                          <a:solidFill>
                            <a:srgbClr val="000000"/>
                          </a:solidFill>
                          <a:latin typeface="Arial"/>
                        </a:rPr>
                        <a:t>л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indent="0" algn="ctr" rtl="0"/>
                      <a:r>
                        <a:rPr lang="ru" sz="600" b="0" i="0" u="none" strike="noStrike">
                          <a:solidFill>
                            <a:srgbClr val="808080"/>
                          </a:solidFill>
                          <a:latin typeface="Arial"/>
                        </a:rPr>
                        <a:t>48</a:t>
                      </a:r>
                    </a:p>
                  </a:txBody>
                  <a:tcPr marL="0" marR="0" marT="0" marB="0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380744" y="9272016"/>
            <a:ext cx="5687568" cy="115824"/>
          </a:xfrm>
          <a:prstGeom prst="rect">
            <a:avLst/>
          </a:prstGeom>
          <a:solidFill>
            <a:srgbClr val="FFFFFF"/>
          </a:solidFill>
        </p:spPr>
        <p:txBody>
          <a:bodyPr wrap="square" lIns="0" tIns="0" rIns="0" bIns="0" anchor="b">
            <a:noAutofit/>
          </a:bodyPr>
          <a:lstStyle/>
          <a:p>
            <a:pPr indent="0" rtl="0"/>
            <a:r>
              <a:rPr lang="ru" sz="400" b="0" i="0" u="none" strike="noStrike" dirty="0">
                <a:solidFill>
                  <a:srgbClr val="939598"/>
                </a:solidFill>
                <a:latin typeface="Arial"/>
              </a:rPr>
              <a:t>* ТЕХНИЧЕСКИЕ ХАРАКТЕРИСТИКИ МОГУТ БЫТЬ ИЗМЕНЕНЫ БЕЗ ПРЕДВАРИТЕЛЬНОГО УВЕДОМЛЕНИЯ. НА ИЛЛЮСТРАЦИЯХ МОГУТ БЫТЬ УКАЗАНЫ ВАРИАНТЫ ДОПОЛНИТЕЛЬНОГО ОБОРУДОВАНИЯ. ФАКТИЧЕСКИЙ ЦВЕТ И ВНЕШНИЙ ВИД ИЗДЕЛИЯ МОГУТ ОТЛИЧАТЬСЯ ОТ ТОГО, ЧТО ПОКАЗАНО НА ИЛЛЮСТРАЦИИ.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380744" y="9473184"/>
            <a:ext cx="2484120" cy="819912"/>
          </a:xfrm>
          <a:prstGeom prst="rect">
            <a:avLst/>
          </a:prstGeom>
          <a:solidFill>
            <a:srgbClr val="6D6E72"/>
          </a:solidFill>
        </p:spPr>
        <p:txBody>
          <a:bodyPr lIns="0" tIns="0" rIns="0" bIns="0">
            <a:noAutofit/>
          </a:bodyPr>
          <a:lstStyle/>
          <a:p>
            <a:pPr indent="0" rtl="0"/>
            <a:r>
              <a:rPr lang="ru" sz="700" b="1" i="0" u="none" strike="noStrike" dirty="0">
                <a:solidFill>
                  <a:srgbClr val="FFFFFF"/>
                </a:solidFill>
                <a:latin typeface="Arial"/>
              </a:rPr>
              <a:t>SHANTUI CONSTRUCTION MACHINERY CO., LTD.</a:t>
            </a:r>
          </a:p>
          <a:p>
            <a:pPr indent="0" rtl="0"/>
            <a:r>
              <a:rPr lang="ru" sz="600" b="0" i="0" u="none" strike="noStrike" dirty="0">
                <a:solidFill>
                  <a:srgbClr val="FFFFFF"/>
                </a:solidFill>
                <a:latin typeface="Arial"/>
              </a:rPr>
              <a:t>Адрес: No. 58, G327 Highway, Jining City, Shandong, CHINA</a:t>
            </a:r>
            <a:endParaRPr lang="en-US" sz="600" b="0" i="0" u="none" strike="noStrike" dirty="0">
              <a:solidFill>
                <a:srgbClr val="FFFFFF"/>
              </a:solidFill>
              <a:latin typeface="Arial"/>
            </a:endParaRPr>
          </a:p>
          <a:p>
            <a:pPr indent="0" rtl="0"/>
            <a:r>
              <a:rPr lang="ru" sz="600" b="0" i="0" u="none" strike="noStrike" dirty="0">
                <a:solidFill>
                  <a:srgbClr val="FFFFFF"/>
                </a:solidFill>
                <a:latin typeface="Arial"/>
              </a:rPr>
              <a:t>(Цзинин, Шаньдун, КНР)</a:t>
            </a:r>
          </a:p>
          <a:p>
            <a:pPr indent="0" rtl="0"/>
            <a:r>
              <a:rPr lang="ru" sz="600" b="0" i="0" u="none" strike="noStrike" dirty="0">
                <a:solidFill>
                  <a:srgbClr val="FFFFFF"/>
                </a:solidFill>
                <a:latin typeface="Arial"/>
              </a:rPr>
              <a:t>ТЕЛ.: +86-537-2909369</a:t>
            </a:r>
          </a:p>
          <a:p>
            <a:pPr indent="0" rtl="0"/>
            <a:r>
              <a:rPr lang="ru" sz="600" b="0" i="0" u="none" strike="noStrike" dirty="0">
                <a:solidFill>
                  <a:srgbClr val="FFFFFF"/>
                </a:solidFill>
                <a:latin typeface="Arial"/>
              </a:rPr>
              <a:t>ФАКС: +86-537-2311219</a:t>
            </a:r>
          </a:p>
          <a:p>
            <a:pPr indent="0" rtl="0"/>
            <a:r>
              <a:rPr lang="ru" sz="600" b="0" i="0" u="none" strike="noStrike" dirty="0">
                <a:solidFill>
                  <a:srgbClr val="FFFFFF"/>
                </a:solidFill>
                <a:latin typeface="Arial"/>
              </a:rPr>
              <a:t>ЭЛ. ПОЧТА: trade@shantui.com</a:t>
            </a:r>
            <a:endParaRPr lang="en-US" sz="600" dirty="0">
              <a:solidFill>
                <a:schemeClr val="bg1"/>
              </a:solidFill>
              <a:latin typeface="Arial"/>
              <a:hlinkClick r:id="rId3"/>
            </a:endParaRPr>
          </a:p>
          <a:p>
            <a:pPr indent="0" rtl="0"/>
            <a:r>
              <a:rPr lang="ru" sz="600" b="0" i="0" u="none" strike="noStrike" dirty="0">
                <a:solidFill>
                  <a:srgbClr val="FFFFFF"/>
                </a:solidFill>
                <a:latin typeface="Arial"/>
              </a:rPr>
              <a:t>ИНТЕРНЕТ: www.shantui.com</a:t>
            </a:r>
            <a:endParaRPr lang="en-US" sz="600" dirty="0">
              <a:solidFill>
                <a:schemeClr val="bg1"/>
              </a:solidFill>
              <a:latin typeface="Arial"/>
              <a:hlinkClick r:id="rId4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600" y="10195560"/>
            <a:ext cx="530352" cy="131064"/>
          </a:xfrm>
          <a:prstGeom prst="rect">
            <a:avLst/>
          </a:prstGeom>
          <a:solidFill>
            <a:srgbClr val="6D6E72"/>
          </a:solidFill>
        </p:spPr>
        <p:txBody>
          <a:bodyPr wrap="none" lIns="0" tIns="0" rIns="0" bIns="0">
            <a:noAutofit/>
          </a:bodyPr>
          <a:lstStyle/>
          <a:p>
            <a:pPr indent="0" algn="ctr" rtl="0"/>
            <a:r>
              <a:rPr lang="ru" sz="500" b="0" i="0" u="none" strike="noStrike">
                <a:solidFill>
                  <a:srgbClr val="FFFFFF"/>
                </a:solidFill>
                <a:latin typeface="Arial"/>
              </a:rPr>
              <a:t>Shantui в социальных сетях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02096" y="9753600"/>
            <a:ext cx="1121664" cy="161544"/>
          </a:xfrm>
          <a:prstGeom prst="rect">
            <a:avLst/>
          </a:prstGeom>
          <a:solidFill>
            <a:srgbClr val="6D6E72"/>
          </a:solidFill>
        </p:spPr>
        <p:txBody>
          <a:bodyPr wrap="none" lIns="0" tIns="0" rIns="0" bIns="0">
            <a:noAutofit/>
          </a:bodyPr>
          <a:lstStyle/>
          <a:p>
            <a:pPr indent="0" algn="r" rtl="0"/>
            <a:r>
              <a:rPr lang="ru" sz="700" b="1" i="0" u="none" strike="noStrike">
                <a:solidFill>
                  <a:srgbClr val="FFFFFF"/>
                </a:solidFill>
                <a:latin typeface="Arial"/>
              </a:rPr>
              <a:t>ЦЕННОСТЬ, КОТОРАЯ ДЕЙСТВУЕТ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8.0.7"/>
  <p:tag name="AS_OS" val="Unix 5.10.228.219"/>
  <p:tag name="AS_RELEASE_DATE" val="2024.11.14"/>
  <p:tag name="AS_TITLE" val="Aspose.Slides for .NET6"/>
  <p:tag name="AS_VERSION" val="24.1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473</Words>
  <Application>Microsoft Office PowerPoint</Application>
  <PresentationFormat>Произвольный</PresentationFormat>
  <Paragraphs>191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Luda</dc:creator>
  <cp:lastModifiedBy>Екатерина</cp:lastModifiedBy>
  <cp:revision>7</cp:revision>
  <dcterms:modified xsi:type="dcterms:W3CDTF">2025-03-13T06:26:50Z</dcterms:modified>
</cp:coreProperties>
</file>